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3"/>
  </p:normalViewPr>
  <p:slideViewPr>
    <p:cSldViewPr snapToGrid="0" snapToObjects="1">
      <p:cViewPr varScale="1">
        <p:scale>
          <a:sx n="130" d="100"/>
          <a:sy n="130" d="100"/>
        </p:scale>
        <p:origin x="-272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BAAB19-C3F7-2E48-A838-5313CDE5C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5511801-ED59-4C40-B03C-182DCA395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1D79015-5445-BC47-AB20-851D47E70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ABED451-66B1-934F-B49C-5D8FDFB2E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8A1508B-2E48-E64C-8739-22CB6AA0C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38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959967-E024-7045-9CC2-0B417D242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EC560C9-4880-3B49-8826-2D9202863A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723725-B611-7E4D-B911-DB79A6FB3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7E7CDEB-6583-8647-AAA2-715B93A62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EE891C8-5509-F841-8895-6C2771373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890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617B1EE-12EC-E74F-851C-1BE50E807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BA27DA4-41FC-0142-9489-0809C2B17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52E95C6-7C94-994C-A2CE-838CF5112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70EEFAA-1069-C04E-871B-7812A1022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A9CFEE7-10D3-E545-86B8-9AD607E31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15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46321F-BE21-C449-A17C-55542376D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0B9A164-CFD5-7E4E-951A-FC36663F4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109C323-4704-4746-9786-8E6650E22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21275C-257D-C049-AFAB-91CDE07F3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0754BC-565F-BD43-866E-319E9C164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86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12AAD4D-1A33-F64B-8B9A-0AEE795D6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BAB4563-FF48-6546-B946-D4D51B077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6E1FE21-1E73-5C4F-93DC-DF5BA4149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6DF01E6-B9ED-174A-9599-A3BF15BE7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A659892-3B44-1942-8BA8-B127997DD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360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DC9C89-8A37-AA4C-A799-ED9C7690D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5D3D36C-BFF6-1E49-BBB1-B9370E8A94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13BA508-E18F-4B47-9F67-DA8A3ADBFE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E99D9EC-C41F-5642-829E-CDEF6B744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24CC7BF-7822-974F-8C22-4EF955E8A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230E558-A748-2449-B995-B12FF4923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34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7A47ED-87C8-DC4F-B1AE-F9E929327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D56B3C0-D879-5E43-8C9C-767C78E0F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1BB8F44-BEF0-144B-8BDE-C1CE9864CE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8F81594-3453-AD4C-BEB8-74E67B8EF7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7A81763-0309-1F49-99D6-40A0B01D63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CCE959F-89D6-0549-A949-83EA627E0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DEB6DF64-76CD-6044-A81D-621AB44B7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CE650CA-76F5-9646-A707-BE7FF33F8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555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8929E4-C7EB-C443-95AD-A5B469D39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F27DFC1C-1C2E-8148-BD79-8E947F592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10A94AD-1D26-084A-8E55-0F4D1B525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927C5F54-44ED-BB49-903D-882B4AE45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09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F2EFFE4-61F4-264A-B5E4-736363456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5E41441-50D9-4545-BAA8-F0B3DB723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D3B5D49-2F1D-FD46-98F7-C6520C888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46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25D1EF-A1D4-C943-8495-E3A7448A7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1DB400C-474C-EF40-9F13-9DCD174C3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843A9B2-402A-7646-9651-C1E65D232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6027508-84B6-4A48-A9E7-44B3929DD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DD25545-1FCB-0945-AAA2-95D793522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1926617-A025-2947-B225-46A066CDB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73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24EA7F-1AEF-9049-A930-26F8F034B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056C320-B532-754D-8925-A097A34ACC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6001F88-2381-FC48-A507-82F88B810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9B7372B-775F-1148-97DF-3633B59A8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1FCD662-5532-2746-AA31-4148B388B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22BFFFD-CD45-1741-AFC3-A8B0DDEB4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711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FFE9F3F-AC88-DD4A-9985-85DEAAC47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B8EC4A4-3A4D-E942-BBA6-6B54AE519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E9EC606-7F31-2D4A-8279-FBFBDA5633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0270D-7528-AA44-A176-D81E9F33E6D2}" type="datetimeFigureOut">
              <a:rPr lang="en-US" smtClean="0"/>
              <a:t>27/06/18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13F2A53-65AF-AD42-9879-1DA9DF127D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FE6785F-0FCB-BF47-AB91-72641601C5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5D392-1A94-374A-80E3-93D5216E13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976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hyperlink" Target="https://www.draw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hyperlink" Target="http://blogs.nature.com/naturejobs/2018/06/11/git-the-reproducibility-tool-scientists-love-to-hate/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348F74-5342-E044-8519-B6AAA9C0FC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Better programming</a:t>
            </a:r>
            <a:br>
              <a:rPr lang="en-US" dirty="0"/>
            </a:br>
            <a:r>
              <a:rPr lang="en-US" dirty="0"/>
              <a:t>for fun &amp; profit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7265955-A902-1642-AF07-CD94C550D3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 how to avoid ‘code grief’</a:t>
            </a:r>
          </a:p>
        </p:txBody>
      </p:sp>
    </p:spTree>
    <p:extLst>
      <p:ext uri="{BB962C8B-B14F-4D97-AF65-F5344CB8AC3E}">
        <p14:creationId xmlns:p14="http://schemas.microsoft.com/office/powerpoint/2010/main" val="2906532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C0667D8-CE4E-4D4E-9E3C-69D8AD356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2574" y="834058"/>
            <a:ext cx="4064000" cy="5295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6D26B67-34FD-FB49-8DCD-4B3437C2104A}"/>
              </a:ext>
            </a:extLst>
          </p:cNvPr>
          <p:cNvSpPr txBox="1"/>
          <p:nvPr/>
        </p:nvSpPr>
        <p:spPr>
          <a:xfrm>
            <a:off x="1272209" y="1060174"/>
            <a:ext cx="5936818" cy="41857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Measure twice, cut once</a:t>
            </a:r>
          </a:p>
          <a:p>
            <a:r>
              <a:rPr lang="en-US" dirty="0"/>
              <a:t>Don’t rush to code. Plan &amp; describe what your</a:t>
            </a:r>
            <a:br>
              <a:rPr lang="en-US" dirty="0"/>
            </a:br>
            <a:r>
              <a:rPr lang="en-US" dirty="0"/>
              <a:t>program will do and what it needs (Specification)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just write a few paragraphs of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 draw a flowchart (see right) e.g. </a:t>
            </a:r>
            <a:r>
              <a:rPr lang="en-US" dirty="0">
                <a:hlinkClick r:id="rId3"/>
              </a:rPr>
              <a:t>https://www.draw.io/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Try to anticipate user responses (PEBKAC – Problem Exists </a:t>
            </a:r>
            <a:br>
              <a:rPr lang="en-US" dirty="0"/>
            </a:br>
            <a:r>
              <a:rPr lang="en-US" dirty="0"/>
              <a:t>Between Keyboard And Chair) and handle resulting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writing anything beyond trivial programs try a</a:t>
            </a:r>
            <a:br>
              <a:rPr lang="en-US" dirty="0"/>
            </a:br>
            <a:r>
              <a:rPr lang="en-US" dirty="0"/>
              <a:t>bottom up approach i.e. write and test components</a:t>
            </a:r>
            <a:br>
              <a:rPr lang="en-US" dirty="0"/>
            </a:br>
            <a:r>
              <a:rPr lang="en-US" dirty="0"/>
              <a:t>before including them in your main program.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Learn to use </a:t>
            </a:r>
            <a:r>
              <a:rPr lang="en-US" b="1" dirty="0"/>
              <a:t>pip</a:t>
            </a:r>
            <a:r>
              <a:rPr lang="en-US" dirty="0"/>
              <a:t> and you will then be able to use</a:t>
            </a:r>
            <a:br>
              <a:rPr lang="en-US" dirty="0"/>
            </a:br>
            <a:r>
              <a:rPr lang="en-US" dirty="0"/>
              <a:t>a vast library of python modules – this will save you</a:t>
            </a:r>
            <a:br>
              <a:rPr lang="en-US" dirty="0"/>
            </a:br>
            <a:r>
              <a:rPr lang="en-US" dirty="0"/>
              <a:t>writing code that re-invents the wheel.</a:t>
            </a:r>
          </a:p>
        </p:txBody>
      </p:sp>
    </p:spTree>
    <p:extLst>
      <p:ext uri="{BB962C8B-B14F-4D97-AF65-F5344CB8AC3E}">
        <p14:creationId xmlns:p14="http://schemas.microsoft.com/office/powerpoint/2010/main" val="2040850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73AB60A-0828-2F4F-B1AC-103ED8467FBC}"/>
              </a:ext>
            </a:extLst>
          </p:cNvPr>
          <p:cNvSpPr txBox="1"/>
          <p:nvPr/>
        </p:nvSpPr>
        <p:spPr>
          <a:xfrm>
            <a:off x="583095" y="463826"/>
            <a:ext cx="7306616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Use versioning tools</a:t>
            </a:r>
          </a:p>
          <a:p>
            <a:r>
              <a:rPr lang="en-US" dirty="0"/>
              <a:t>These are tools that handle revisions of material (not just programs)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Subversion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Git/GitHub/Gitlab 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You effectively create save points and can ‘roll back’ to an earlier version.</a:t>
            </a:r>
            <a:br>
              <a:rPr lang="en-US" dirty="0"/>
            </a:br>
            <a:r>
              <a:rPr lang="en-US" dirty="0"/>
              <a:t>Useful when by adding new code you accidentally break your program!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handle several authors and track who made what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Repositories (repos) are good way of making your software available on </a:t>
            </a:r>
            <a:br>
              <a:rPr lang="en-US" dirty="0"/>
            </a:br>
            <a:r>
              <a:rPr lang="en-US" dirty="0"/>
              <a:t>the WWW</a:t>
            </a:r>
          </a:p>
        </p:txBody>
      </p:sp>
      <p:pic>
        <p:nvPicPr>
          <p:cNvPr id="1026" name="Picture 2" descr="Final.doc from phdcomics.com">
            <a:extLst>
              <a:ext uri="{FF2B5EF4-FFF2-40B4-BE49-F238E27FC236}">
                <a16:creationId xmlns:a16="http://schemas.microsoft.com/office/drawing/2014/main" xmlns="" id="{0BD1F12E-1315-FB42-8E1A-6C351249A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5665" y="0"/>
            <a:ext cx="3911048" cy="5214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88E050C-0B28-A24C-828F-EE6301088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2787" y="3933322"/>
            <a:ext cx="1422400" cy="1422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981CF908-2510-B148-8BBC-B5C7503FAA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310" y="4474817"/>
            <a:ext cx="1905000" cy="1905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A4AEA563-9844-D74B-9960-7A2CD7B2CF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542" y="5565912"/>
            <a:ext cx="2323548" cy="9700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7F85FEF5-EE96-3549-81DD-06338DFBD6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768" y="3695480"/>
            <a:ext cx="2723322" cy="162945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3B4DDFA1-39B7-F84B-BAE6-56B71B66017B}"/>
              </a:ext>
            </a:extLst>
          </p:cNvPr>
          <p:cNvSpPr/>
          <p:nvPr/>
        </p:nvSpPr>
        <p:spPr>
          <a:xfrm>
            <a:off x="5898556" y="570629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7"/>
              </a:rPr>
              <a:t>http://blogs.nature.com/naturejobs/2018/06/11/git-the-reproducibility-tool-scientists-love-to-hate/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90910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D24E8CC-41E1-BF4C-94B2-8B33CAC6B2B6}"/>
              </a:ext>
            </a:extLst>
          </p:cNvPr>
          <p:cNvSpPr txBox="1"/>
          <p:nvPr/>
        </p:nvSpPr>
        <p:spPr>
          <a:xfrm>
            <a:off x="993914" y="1113182"/>
            <a:ext cx="10462992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Environments that help you code</a:t>
            </a:r>
            <a:br>
              <a:rPr lang="en-US" sz="2400" b="1" u="sng" dirty="0"/>
            </a:br>
            <a:endParaRPr lang="en-US" sz="24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IDEs</a:t>
            </a:r>
            <a:r>
              <a:rPr lang="en-US" sz="2000" dirty="0"/>
              <a:t> e.g. IDLE</a:t>
            </a:r>
            <a:br>
              <a:rPr lang="en-US" sz="2000" dirty="0"/>
            </a:br>
            <a:r>
              <a:rPr lang="en-US" sz="2000" dirty="0"/>
              <a:t>Integrated Development Environments combine editing, debugging (fixing programs – discussed</a:t>
            </a:r>
            <a:br>
              <a:rPr lang="en-US" sz="2000" dirty="0"/>
            </a:br>
            <a:r>
              <a:rPr lang="en-US" sz="2000" dirty="0"/>
              <a:t>later), help files and features like code completion</a:t>
            </a:r>
            <a:br>
              <a:rPr lang="en-US" sz="2000" dirty="0"/>
            </a:b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 err="1"/>
              <a:t>Jupyter</a:t>
            </a:r>
            <a:r>
              <a:rPr lang="en-US" sz="2000" b="1" dirty="0"/>
              <a:t> notebooks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Different strengths to IDEs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Code can be deployed to the web for people to download and use.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Can be annotated and added to in order to document the code and your thoughts.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These are useful e.g. if you publish a workflow as supplementary material in a paper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Can access Command-line shell programs from within notebook e.g. </a:t>
            </a:r>
            <a:r>
              <a:rPr lang="en-US" sz="2000" i="1" dirty="0" err="1"/>
              <a:t>samtools</a:t>
            </a:r>
            <a:r>
              <a:rPr lang="en-US" sz="2000" dirty="0"/>
              <a:t> and include</a:t>
            </a:r>
            <a:br>
              <a:rPr lang="en-US" sz="2000" dirty="0"/>
            </a:br>
            <a:r>
              <a:rPr lang="en-US" sz="2000" dirty="0"/>
              <a:t>their output in your notebook.</a:t>
            </a:r>
          </a:p>
          <a:p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02571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82</Words>
  <Application>Microsoft Macintosh PowerPoint</Application>
  <PresentationFormat>Custom</PresentationFormat>
  <Paragraphs>25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Better programming for fun &amp; profit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Better programming for fun &amp; profit</dc:title>
  <dc:creator>Microsoft Office User</dc:creator>
  <cp:lastModifiedBy>Cancer Research UK</cp:lastModifiedBy>
  <cp:revision>16</cp:revision>
  <dcterms:created xsi:type="dcterms:W3CDTF">2018-06-19T13:34:22Z</dcterms:created>
  <dcterms:modified xsi:type="dcterms:W3CDTF">2018-06-27T14:59:35Z</dcterms:modified>
</cp:coreProperties>
</file>

<file path=docProps/thumbnail.jpeg>
</file>